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12192000"/>
  <p:notesSz cx="6858000" cy="9144000"/>
  <p:embeddedFontLst>
    <p:embeddedFont>
      <p:font typeface="Century Gothic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9" roundtripDataSignature="AMtx7mjx0mX1yFH2Dg0+vdCQs1/9RpmW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70A2624-9942-4FC1-97B6-22A9C9BE773B}">
  <a:tblStyle styleId="{F70A2624-9942-4FC1-97B6-22A9C9BE773B}" styleName="Table_0">
    <a:wholeTbl>
      <a:tcTxStyle b="off" i="off">
        <a:font>
          <a:latin typeface="Aptos"/>
          <a:ea typeface="Aptos"/>
          <a:cs typeface="Aptos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7E9EC"/>
          </a:solidFill>
        </a:fill>
      </a:tcStyle>
    </a:wholeTbl>
    <a:band1H>
      <a:tcTxStyle b="off" i="off"/>
      <a:tcStyle>
        <a:fill>
          <a:solidFill>
            <a:srgbClr val="CAD1D8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AD1D8"/>
          </a:solidFill>
        </a:fill>
      </a:tcStyle>
    </a:band1V>
    <a:band2V>
      <a:tcTxStyle b="off" i="off"/>
    </a:band2V>
    <a:lastCol>
      <a:tcTxStyle b="on" i="off">
        <a:font>
          <a:latin typeface="Aptos"/>
          <a:ea typeface="Aptos"/>
          <a:cs typeface="Aptos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ptos"/>
          <a:ea typeface="Aptos"/>
          <a:cs typeface="Aptos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enturyGothic-bold.fntdata"/><Relationship Id="rId25" Type="http://schemas.openxmlformats.org/officeDocument/2006/relationships/font" Target="fonts/CenturyGothic-regular.fntdata"/><Relationship Id="rId28" Type="http://schemas.openxmlformats.org/officeDocument/2006/relationships/font" Target="fonts/CenturyGothic-boldItalic.fntdata"/><Relationship Id="rId27" Type="http://schemas.openxmlformats.org/officeDocument/2006/relationships/font" Target="fonts/CenturyGothic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add pov</a:t>
            </a:r>
            <a:endParaRPr/>
          </a:p>
        </p:txBody>
      </p:sp>
      <p:sp>
        <p:nvSpPr>
          <p:cNvPr id="141" name="Google Shape;14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supervisors</a:t>
            </a:r>
            <a:br>
              <a:rPr lang="en-US"/>
            </a:br>
            <a:r>
              <a:rPr lang="en-US"/>
              <a:t>recognition</a:t>
            </a:r>
            <a:endParaRPr/>
          </a:p>
        </p:txBody>
      </p:sp>
      <p:sp>
        <p:nvSpPr>
          <p:cNvPr id="147" name="Google Shape;14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controversy</a:t>
            </a:r>
            <a:endParaRPr/>
          </a:p>
        </p:txBody>
      </p:sp>
      <p:sp>
        <p:nvSpPr>
          <p:cNvPr id="153" name="Google Shape;15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combinations of impostor</a:t>
            </a:r>
            <a:endParaRPr/>
          </a:p>
        </p:txBody>
      </p:sp>
      <p:sp>
        <p:nvSpPr>
          <p:cNvPr id="167" name="Google Shape;167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punctuation</a:t>
            </a:r>
            <a:endParaRPr/>
          </a:p>
        </p:txBody>
      </p:sp>
      <p:sp>
        <p:nvSpPr>
          <p:cNvPr id="173" name="Google Shape;173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instead of modeling Sholokhov directly, we evaluate the test text </a:t>
            </a:r>
            <a:r>
              <a:rPr b="1" lang="en-US" sz="1100"/>
              <a:t>relatively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/>
              <a:t>over each iteration, we train the model</a:t>
            </a:r>
            <a:endParaRPr b="1" sz="1100"/>
          </a:p>
        </p:txBody>
      </p:sp>
      <p:sp>
        <p:nvSpPr>
          <p:cNvPr id="180" name="Google Shape;180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/>
              <a:t>fingerprint</a:t>
            </a:r>
            <a:endParaRPr/>
          </a:p>
        </p:txBody>
      </p:sp>
      <p:sp>
        <p:nvSpPr>
          <p:cNvPr id="187" name="Google Shape;187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9"/>
          <p:cNvSpPr txBox="1"/>
          <p:nvPr>
            <p:ph type="ctrTitle"/>
          </p:nvPr>
        </p:nvSpPr>
        <p:spPr>
          <a:xfrm>
            <a:off x="684212" y="685799"/>
            <a:ext cx="8001000" cy="2971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9"/>
          <p:cNvSpPr txBox="1"/>
          <p:nvPr>
            <p:ph idx="1" type="subTitle"/>
          </p:nvPr>
        </p:nvSpPr>
        <p:spPr>
          <a:xfrm>
            <a:off x="684212" y="3843867"/>
            <a:ext cx="6400800" cy="19473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420"/>
              </a:spcBef>
              <a:spcAft>
                <a:spcPts val="0"/>
              </a:spcAft>
              <a:buSzPts val="1680"/>
              <a:buNone/>
              <a:defRPr sz="2100">
                <a:solidFill>
                  <a:srgbClr val="0F486F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9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9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9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7" name="Google Shape;27;p49"/>
          <p:cNvCxnSpPr/>
          <p:nvPr/>
        </p:nvCxnSpPr>
        <p:spPr>
          <a:xfrm flipH="1">
            <a:off x="8228012" y="8467"/>
            <a:ext cx="3810000" cy="38100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" name="Google Shape;28;p49"/>
          <p:cNvCxnSpPr/>
          <p:nvPr/>
        </p:nvCxnSpPr>
        <p:spPr>
          <a:xfrm flipH="1">
            <a:off x="6108170" y="91545"/>
            <a:ext cx="6080655" cy="6080655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" name="Google Shape;29;p49"/>
          <p:cNvCxnSpPr/>
          <p:nvPr/>
        </p:nvCxnSpPr>
        <p:spPr>
          <a:xfrm flipH="1">
            <a:off x="7235825" y="228600"/>
            <a:ext cx="4953000" cy="49530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49"/>
          <p:cNvCxnSpPr/>
          <p:nvPr/>
        </p:nvCxnSpPr>
        <p:spPr>
          <a:xfrm flipH="1">
            <a:off x="7335837" y="32278"/>
            <a:ext cx="4852989" cy="4852989"/>
          </a:xfrm>
          <a:prstGeom prst="straightConnector1">
            <a:avLst/>
          </a:prstGeom>
          <a:noFill/>
          <a:ln cap="flat" cmpd="sng" w="317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49"/>
          <p:cNvCxnSpPr/>
          <p:nvPr/>
        </p:nvCxnSpPr>
        <p:spPr>
          <a:xfrm flipH="1">
            <a:off x="7845426" y="609601"/>
            <a:ext cx="4343399" cy="4343399"/>
          </a:xfrm>
          <a:prstGeom prst="straightConnector1">
            <a:avLst/>
          </a:prstGeom>
          <a:noFill/>
          <a:ln cap="flat" cmpd="sng" w="317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8"/>
          <p:cNvSpPr txBox="1"/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58"/>
          <p:cNvSpPr/>
          <p:nvPr>
            <p:ph idx="2" type="pic"/>
          </p:nvPr>
        </p:nvSpPr>
        <p:spPr>
          <a:xfrm>
            <a:off x="685800" y="533400"/>
            <a:ext cx="10818812" cy="3124200"/>
          </a:xfrm>
          <a:prstGeom prst="snip2DiagRect">
            <a:avLst>
              <a:gd fmla="val 10815" name="adj1"/>
              <a:gd fmla="val 0" name="adj2"/>
            </a:avLst>
          </a:prstGeom>
          <a:noFill/>
          <a:ln cap="flat" cmpd="sng" w="15875">
            <a:solidFill>
              <a:schemeClr val="l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58"/>
          <p:cNvSpPr txBox="1"/>
          <p:nvPr>
            <p:ph idx="1" type="body"/>
          </p:nvPr>
        </p:nvSpPr>
        <p:spPr>
          <a:xfrm>
            <a:off x="914402" y="3843867"/>
            <a:ext cx="830421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280"/>
              <a:buFont typeface="Century Gothic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87" name="Google Shape;87;p58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58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58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9"/>
          <p:cNvSpPr txBox="1"/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59"/>
          <p:cNvSpPr txBox="1"/>
          <p:nvPr>
            <p:ph idx="1" type="body"/>
          </p:nvPr>
        </p:nvSpPr>
        <p:spPr>
          <a:xfrm>
            <a:off x="684212" y="4114800"/>
            <a:ext cx="8535988" cy="18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59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59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59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60"/>
          <p:cNvSpPr txBox="1"/>
          <p:nvPr>
            <p:ph type="title"/>
          </p:nvPr>
        </p:nvSpPr>
        <p:spPr>
          <a:xfrm>
            <a:off x="1141411" y="685800"/>
            <a:ext cx="9144001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60"/>
          <p:cNvSpPr txBox="1"/>
          <p:nvPr>
            <p:ph idx="1" type="body"/>
          </p:nvPr>
        </p:nvSpPr>
        <p:spPr>
          <a:xfrm>
            <a:off x="1446212" y="3429000"/>
            <a:ext cx="85344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99" name="Google Shape;99;p60"/>
          <p:cNvSpPr txBox="1"/>
          <p:nvPr>
            <p:ph idx="2" type="body"/>
          </p:nvPr>
        </p:nvSpPr>
        <p:spPr>
          <a:xfrm>
            <a:off x="684213" y="4301067"/>
            <a:ext cx="8534400" cy="16848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" name="Google Shape;100;p60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60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60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6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04" name="Google Shape;104;p60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1"/>
          <p:cNvSpPr txBox="1"/>
          <p:nvPr>
            <p:ph type="title"/>
          </p:nvPr>
        </p:nvSpPr>
        <p:spPr>
          <a:xfrm>
            <a:off x="684212" y="3429000"/>
            <a:ext cx="8534400" cy="16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61"/>
          <p:cNvSpPr txBox="1"/>
          <p:nvPr>
            <p:ph idx="1" type="body"/>
          </p:nvPr>
        </p:nvSpPr>
        <p:spPr>
          <a:xfrm>
            <a:off x="684211" y="5132981"/>
            <a:ext cx="8535990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61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61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61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Name Card">
  <p:cSld name="Quote Name Card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2"/>
          <p:cNvSpPr txBox="1"/>
          <p:nvPr>
            <p:ph type="title"/>
          </p:nvPr>
        </p:nvSpPr>
        <p:spPr>
          <a:xfrm>
            <a:off x="1141413" y="685800"/>
            <a:ext cx="91440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62"/>
          <p:cNvSpPr txBox="1"/>
          <p:nvPr>
            <p:ph idx="1" type="body"/>
          </p:nvPr>
        </p:nvSpPr>
        <p:spPr>
          <a:xfrm>
            <a:off x="684212" y="3928534"/>
            <a:ext cx="8534401" cy="104986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1920"/>
              <a:buNone/>
              <a:defRPr b="0" sz="2400" cap="none">
                <a:solidFill>
                  <a:schemeClr val="lt1"/>
                </a:solidFill>
              </a:defRPr>
            </a:lvl1pPr>
            <a:lvl2pPr indent="-320040" lvl="1" marL="914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114" name="Google Shape;114;p62"/>
          <p:cNvSpPr txBox="1"/>
          <p:nvPr>
            <p:ph idx="2" type="body"/>
          </p:nvPr>
        </p:nvSpPr>
        <p:spPr>
          <a:xfrm>
            <a:off x="684211" y="4978400"/>
            <a:ext cx="8534401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62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62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62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62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19" name="Google Shape;119;p62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ue or False">
  <p:cSld name="True or False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3"/>
          <p:cNvSpPr txBox="1"/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63"/>
          <p:cNvSpPr txBox="1"/>
          <p:nvPr>
            <p:ph idx="1" type="body"/>
          </p:nvPr>
        </p:nvSpPr>
        <p:spPr>
          <a:xfrm>
            <a:off x="684212" y="3928534"/>
            <a:ext cx="85344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1920"/>
              <a:buNone/>
              <a:defRPr b="0" sz="2400" cap="none">
                <a:solidFill>
                  <a:schemeClr val="lt1"/>
                </a:solidFill>
              </a:defRPr>
            </a:lvl1pPr>
            <a:lvl2pPr indent="-320040" lvl="1" marL="914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123" name="Google Shape;123;p63"/>
          <p:cNvSpPr txBox="1"/>
          <p:nvPr>
            <p:ph idx="2" type="body"/>
          </p:nvPr>
        </p:nvSpPr>
        <p:spPr>
          <a:xfrm>
            <a:off x="684211" y="4766732"/>
            <a:ext cx="8534401" cy="12276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63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63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63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4"/>
          <p:cNvSpPr txBox="1"/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64"/>
          <p:cNvSpPr txBox="1"/>
          <p:nvPr>
            <p:ph idx="1" type="body"/>
          </p:nvPr>
        </p:nvSpPr>
        <p:spPr>
          <a:xfrm rot="5400000">
            <a:off x="3143778" y="-1773766"/>
            <a:ext cx="3615267" cy="85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130" name="Google Shape;130;p64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64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64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5"/>
          <p:cNvSpPr txBox="1"/>
          <p:nvPr>
            <p:ph type="title"/>
          </p:nvPr>
        </p:nvSpPr>
        <p:spPr>
          <a:xfrm rot="5400000">
            <a:off x="7427912" y="1943100"/>
            <a:ext cx="4572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65"/>
          <p:cNvSpPr txBox="1"/>
          <p:nvPr>
            <p:ph idx="1" type="body"/>
          </p:nvPr>
        </p:nvSpPr>
        <p:spPr>
          <a:xfrm rot="5400000">
            <a:off x="1943100" y="-571500"/>
            <a:ext cx="5308600" cy="78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136" name="Google Shape;136;p65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65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65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0"/>
          <p:cNvSpPr txBox="1"/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0"/>
          <p:cNvSpPr txBox="1"/>
          <p:nvPr>
            <p:ph idx="1" type="body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35" name="Google Shape;35;p50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0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0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1"/>
          <p:cNvSpPr txBox="1"/>
          <p:nvPr>
            <p:ph type="title"/>
          </p:nvPr>
        </p:nvSpPr>
        <p:spPr>
          <a:xfrm>
            <a:off x="684211" y="2006600"/>
            <a:ext cx="8534401" cy="228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sz="36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1"/>
          <p:cNvSpPr txBox="1"/>
          <p:nvPr>
            <p:ph idx="1" type="body"/>
          </p:nvPr>
        </p:nvSpPr>
        <p:spPr>
          <a:xfrm>
            <a:off x="684213" y="4495800"/>
            <a:ext cx="8534400" cy="1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51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1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1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2"/>
          <p:cNvSpPr txBox="1"/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2"/>
          <p:cNvSpPr txBox="1"/>
          <p:nvPr>
            <p:ph idx="1" type="body"/>
          </p:nvPr>
        </p:nvSpPr>
        <p:spPr>
          <a:xfrm>
            <a:off x="684211" y="685800"/>
            <a:ext cx="4937655" cy="3615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47" name="Google Shape;47;p52"/>
          <p:cNvSpPr txBox="1"/>
          <p:nvPr>
            <p:ph idx="2" type="body"/>
          </p:nvPr>
        </p:nvSpPr>
        <p:spPr>
          <a:xfrm>
            <a:off x="5808133" y="685801"/>
            <a:ext cx="4934479" cy="36152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48" name="Google Shape;48;p52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2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2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3"/>
          <p:cNvSpPr txBox="1"/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53"/>
          <p:cNvSpPr txBox="1"/>
          <p:nvPr>
            <p:ph idx="1" type="body"/>
          </p:nvPr>
        </p:nvSpPr>
        <p:spPr>
          <a:xfrm>
            <a:off x="972080" y="685800"/>
            <a:ext cx="4649787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240"/>
              <a:buNone/>
              <a:defRPr b="0" sz="2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54" name="Google Shape;54;p53"/>
          <p:cNvSpPr txBox="1"/>
          <p:nvPr>
            <p:ph idx="2" type="body"/>
          </p:nvPr>
        </p:nvSpPr>
        <p:spPr>
          <a:xfrm>
            <a:off x="684211" y="1270529"/>
            <a:ext cx="4937655" cy="303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55" name="Google Shape;55;p53"/>
          <p:cNvSpPr txBox="1"/>
          <p:nvPr>
            <p:ph idx="3" type="body"/>
          </p:nvPr>
        </p:nvSpPr>
        <p:spPr>
          <a:xfrm>
            <a:off x="6079066" y="685800"/>
            <a:ext cx="466513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240"/>
              <a:buNone/>
              <a:defRPr b="0" sz="2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56" name="Google Shape;56;p53"/>
          <p:cNvSpPr txBox="1"/>
          <p:nvPr>
            <p:ph idx="4" type="body"/>
          </p:nvPr>
        </p:nvSpPr>
        <p:spPr>
          <a:xfrm>
            <a:off x="5806545" y="1262062"/>
            <a:ext cx="4929188" cy="3030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57" name="Google Shape;57;p53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53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53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4"/>
          <p:cNvSpPr txBox="1"/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54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54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54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5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55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55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6"/>
          <p:cNvSpPr txBox="1"/>
          <p:nvPr>
            <p:ph type="title"/>
          </p:nvPr>
        </p:nvSpPr>
        <p:spPr>
          <a:xfrm>
            <a:off x="7085012" y="685800"/>
            <a:ext cx="3657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56"/>
          <p:cNvSpPr txBox="1"/>
          <p:nvPr>
            <p:ph idx="1" type="body"/>
          </p:nvPr>
        </p:nvSpPr>
        <p:spPr>
          <a:xfrm>
            <a:off x="684212" y="685800"/>
            <a:ext cx="5943601" cy="53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indent="-320040" lvl="1" marL="914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indent="-320039" lvl="2" marL="1371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indent="-320039" lvl="3" marL="18288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indent="-320039" lvl="4" marL="22860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indent="-320039" lvl="5" marL="27432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indent="-320039" lvl="6" marL="32004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indent="-320040" lvl="7" marL="365760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indent="-320040" lvl="8" marL="411480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/>
        </p:txBody>
      </p:sp>
      <p:sp>
        <p:nvSpPr>
          <p:cNvPr id="72" name="Google Shape;72;p56"/>
          <p:cNvSpPr txBox="1"/>
          <p:nvPr>
            <p:ph idx="2" type="body"/>
          </p:nvPr>
        </p:nvSpPr>
        <p:spPr>
          <a:xfrm>
            <a:off x="7085012" y="2209799"/>
            <a:ext cx="3657600" cy="20912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73" name="Google Shape;73;p56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56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56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7"/>
          <p:cNvSpPr txBox="1"/>
          <p:nvPr>
            <p:ph type="title"/>
          </p:nvPr>
        </p:nvSpPr>
        <p:spPr>
          <a:xfrm>
            <a:off x="4722812" y="1447800"/>
            <a:ext cx="6019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57"/>
          <p:cNvSpPr/>
          <p:nvPr>
            <p:ph idx="2" type="pic"/>
          </p:nvPr>
        </p:nvSpPr>
        <p:spPr>
          <a:xfrm>
            <a:off x="989012" y="914400"/>
            <a:ext cx="3280974" cy="4572000"/>
          </a:xfrm>
          <a:prstGeom prst="snip2DiagRect">
            <a:avLst>
              <a:gd fmla="val 10815" name="adj1"/>
              <a:gd fmla="val 0" name="adj2"/>
            </a:avLst>
          </a:prstGeom>
          <a:noFill/>
          <a:ln cap="flat" cmpd="sng" w="15875">
            <a:solidFill>
              <a:schemeClr val="l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57"/>
          <p:cNvSpPr txBox="1"/>
          <p:nvPr>
            <p:ph idx="1" type="body"/>
          </p:nvPr>
        </p:nvSpPr>
        <p:spPr>
          <a:xfrm>
            <a:off x="4722812" y="2777066"/>
            <a:ext cx="6021388" cy="20489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0" name="Google Shape;80;p57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57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57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2D2EF"/>
            </a:gs>
            <a:gs pos="10000">
              <a:srgbClr val="62D2EF"/>
            </a:gs>
            <a:gs pos="100000">
              <a:srgbClr val="05578D"/>
            </a:gs>
          </a:gsLst>
          <a:lin ang="612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48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Google Shape;11;p48"/>
            <p:cNvCxnSpPr/>
            <p:nvPr/>
          </p:nvCxnSpPr>
          <p:spPr>
            <a:xfrm flipH="1">
              <a:off x="11276012" y="2963333"/>
              <a:ext cx="912814" cy="912812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" name="Google Shape;12;p48"/>
            <p:cNvCxnSpPr/>
            <p:nvPr/>
          </p:nvCxnSpPr>
          <p:spPr>
            <a:xfrm flipH="1">
              <a:off x="9206969" y="3190344"/>
              <a:ext cx="2981857" cy="2981856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" name="Google Shape;13;p48"/>
            <p:cNvCxnSpPr/>
            <p:nvPr/>
          </p:nvCxnSpPr>
          <p:spPr>
            <a:xfrm flipH="1">
              <a:off x="10292292" y="3285067"/>
              <a:ext cx="1896534" cy="1896533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48"/>
            <p:cNvCxnSpPr/>
            <p:nvPr/>
          </p:nvCxnSpPr>
          <p:spPr>
            <a:xfrm flipH="1">
              <a:off x="10443103" y="3131080"/>
              <a:ext cx="1745722" cy="174572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" name="Google Shape;15;p48"/>
            <p:cNvCxnSpPr/>
            <p:nvPr/>
          </p:nvCxnSpPr>
          <p:spPr>
            <a:xfrm flipH="1">
              <a:off x="10918826" y="3683001"/>
              <a:ext cx="1270001" cy="1269999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6" name="Google Shape;16;p48"/>
          <p:cNvSpPr txBox="1"/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" name="Google Shape;17;p48"/>
          <p:cNvSpPr txBox="1"/>
          <p:nvPr>
            <p:ph idx="1" type="body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▶"/>
              <a:defRPr b="0" i="0" sz="2000" u="none" cap="none" strike="noStrik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Noto Sans Symbols"/>
              <a:buChar char="▶"/>
              <a:defRPr b="0" i="0" sz="1800" u="none" cap="none" strike="noStrik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▶"/>
              <a:defRPr b="0" i="0" sz="1600" u="none" cap="none" strike="noStrik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20"/>
              <a:buFont typeface="Noto Sans Symbols"/>
              <a:buChar char="▶"/>
              <a:defRPr b="0" i="0" sz="1400" u="none" cap="none" strike="noStrik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" name="Google Shape;18;p48"/>
          <p:cNvSpPr txBox="1"/>
          <p:nvPr>
            <p:ph idx="10" type="dt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" name="Google Shape;19;p48"/>
          <p:cNvSpPr txBox="1"/>
          <p:nvPr>
            <p:ph idx="11" type="ftr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" name="Google Shape;20;p48"/>
          <p:cNvSpPr txBox="1"/>
          <p:nvPr>
            <p:ph idx="12" type="sldNum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rgbClr val="09304A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9.png"/><Relationship Id="rId9" Type="http://schemas.openxmlformats.org/officeDocument/2006/relationships/image" Target="../media/image4.jpg"/><Relationship Id="rId5" Type="http://schemas.openxmlformats.org/officeDocument/2006/relationships/image" Target="../media/image8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"/>
          <p:cNvSpPr txBox="1"/>
          <p:nvPr>
            <p:ph type="ctrTitle"/>
          </p:nvPr>
        </p:nvSpPr>
        <p:spPr>
          <a:xfrm>
            <a:off x="684212" y="685799"/>
            <a:ext cx="8001000" cy="2971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US" sz="6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Analysis of Russian Texts Using Deep Impostor Method</a:t>
            </a:r>
            <a:endParaRPr cap="none"/>
          </a:p>
        </p:txBody>
      </p:sp>
      <p:sp>
        <p:nvSpPr>
          <p:cNvPr id="144" name="Google Shape;144;p4"/>
          <p:cNvSpPr txBox="1"/>
          <p:nvPr>
            <p:ph idx="1" type="subTitle"/>
          </p:nvPr>
        </p:nvSpPr>
        <p:spPr>
          <a:xfrm>
            <a:off x="684212" y="3843867"/>
            <a:ext cx="6400800" cy="19473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</a:pPr>
            <a:r>
              <a:rPr lang="en-US">
                <a:solidFill>
                  <a:schemeClr val="lt1"/>
                </a:solidFill>
              </a:rPr>
              <a:t>Students: Daniel Feldman, Arthur Cherniy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</a:pPr>
            <a:r>
              <a:rPr lang="en-US">
                <a:solidFill>
                  <a:schemeClr val="lt1"/>
                </a:solidFill>
              </a:rPr>
              <a:t>Supervisors: Dr. Renata Avros, Prof. Zeev Volkovich.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420"/>
              </a:spcBef>
              <a:spcAft>
                <a:spcPts val="0"/>
              </a:spcAft>
              <a:buSzPts val="168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8"/>
          <p:cNvSpPr txBox="1"/>
          <p:nvPr>
            <p:ph type="title"/>
          </p:nvPr>
        </p:nvSpPr>
        <p:spPr>
          <a:xfrm>
            <a:off x="684212" y="310243"/>
            <a:ext cx="8534400" cy="9488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ANOMALY DETECTION</a:t>
            </a:r>
            <a:endParaRPr/>
          </a:p>
        </p:txBody>
      </p:sp>
      <p:sp>
        <p:nvSpPr>
          <p:cNvPr id="204" name="Google Shape;204;p38"/>
          <p:cNvSpPr txBox="1"/>
          <p:nvPr>
            <p:ph idx="1" type="body"/>
          </p:nvPr>
        </p:nvSpPr>
        <p:spPr>
          <a:xfrm>
            <a:off x="684200" y="1259125"/>
            <a:ext cx="8534400" cy="234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Once all signals had their DTW distances calculated, Isolation Forest algorithm is used to detect anomalies and each signal receives an anomaly score.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Anomaly scores are saved and the next iteration starts until all impostor pairs are done.</a:t>
            </a:r>
            <a:endParaRPr>
              <a:solidFill>
                <a:schemeClr val="lt1"/>
              </a:solidFill>
            </a:endParaRPr>
          </a:p>
          <a:p>
            <a:pPr indent="-275590" lvl="0" marL="28575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40"/>
              <a:buChar char="▶"/>
            </a:pPr>
            <a:r>
              <a:rPr lang="en-US">
                <a:solidFill>
                  <a:schemeClr val="lt1"/>
                </a:solidFill>
              </a:rPr>
              <a:t>By using anomaly scores, signals are labeled as authentic and not authentic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05" name="Google Shape;20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4237" y="3427340"/>
            <a:ext cx="3581143" cy="301171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 dir="5400000" dist="11430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/>
          <p:nvPr>
            <p:ph type="title"/>
          </p:nvPr>
        </p:nvSpPr>
        <p:spPr>
          <a:xfrm>
            <a:off x="684212" y="237067"/>
            <a:ext cx="8534400" cy="8406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/>
          </a:p>
        </p:txBody>
      </p:sp>
      <p:sp>
        <p:nvSpPr>
          <p:cNvPr id="211" name="Google Shape;211;p39"/>
          <p:cNvSpPr txBox="1"/>
          <p:nvPr>
            <p:ph idx="1" type="body"/>
          </p:nvPr>
        </p:nvSpPr>
        <p:spPr>
          <a:xfrm>
            <a:off x="684212" y="1077686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Isolation Forest scores obtained across all impostor pairs are saved for each text.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Results are clustered across all iterations.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12" name="Google Shape;21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83657" y="2654655"/>
            <a:ext cx="3824686" cy="3237186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019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0"/>
          <p:cNvSpPr txBox="1"/>
          <p:nvPr>
            <p:ph type="title"/>
          </p:nvPr>
        </p:nvSpPr>
        <p:spPr>
          <a:xfrm>
            <a:off x="684212" y="563118"/>
            <a:ext cx="8534400" cy="794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EXPECTED RESULTS</a:t>
            </a:r>
            <a:b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sp>
        <p:nvSpPr>
          <p:cNvPr id="218" name="Google Shape;218;p40"/>
          <p:cNvSpPr txBox="1"/>
          <p:nvPr>
            <p:ph idx="1" type="body"/>
          </p:nvPr>
        </p:nvSpPr>
        <p:spPr>
          <a:xfrm>
            <a:off x="684212" y="1239728"/>
            <a:ext cx="8534400" cy="20660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▶"/>
            </a:pPr>
            <a:r>
              <a:rPr lang="en-US" sz="2000">
                <a:solidFill>
                  <a:schemeClr val="lt1"/>
                </a:solidFill>
              </a:rPr>
              <a:t>The expectation is that all target works are clustered into 2 groups: Authentic and not authentic.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▶"/>
            </a:pPr>
            <a:r>
              <a:rPr lang="en-US" sz="2000">
                <a:solidFill>
                  <a:schemeClr val="lt1"/>
                </a:solidFill>
              </a:rPr>
              <a:t>The smallest group are suggested to be composed from not genuine creations.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184150" lvl="0" marL="285750" rtl="0" algn="l"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219" name="Google Shape;219;p40"/>
          <p:cNvPicPr preferRelativeResize="0"/>
          <p:nvPr/>
        </p:nvPicPr>
        <p:blipFill rotWithShape="1">
          <a:blip r:embed="rId3">
            <a:alphaModFix/>
          </a:blip>
          <a:srcRect b="4788" l="26058" r="26097" t="10751"/>
          <a:stretch/>
        </p:blipFill>
        <p:spPr>
          <a:xfrm>
            <a:off x="6823329" y="2724581"/>
            <a:ext cx="1573673" cy="222202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pic>
        <p:nvPicPr>
          <p:cNvPr id="220" name="Google Shape;220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12831" y="2986247"/>
            <a:ext cx="1450875" cy="215942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pic>
        <p:nvPicPr>
          <p:cNvPr id="221" name="Google Shape;221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62904" y="3520650"/>
            <a:ext cx="1374475" cy="2066047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pic>
        <p:nvPicPr>
          <p:cNvPr id="222" name="Google Shape;222;p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18379" y="2880550"/>
            <a:ext cx="1302974" cy="20660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pic>
        <p:nvPicPr>
          <p:cNvPr id="223" name="Google Shape;223;p4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076773" y="3207987"/>
            <a:ext cx="1541106" cy="1937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>
              <a:srgbClr val="000000">
                <a:alpha val="49411"/>
              </a:srgbClr>
            </a:outerShdw>
          </a:effectLst>
        </p:spPr>
      </p:pic>
      <p:pic>
        <p:nvPicPr>
          <p:cNvPr id="224" name="Google Shape;224;p4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403579" y="3197988"/>
            <a:ext cx="1450875" cy="217942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pic>
        <p:nvPicPr>
          <p:cNvPr id="225" name="Google Shape;225;p4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284091" y="3065037"/>
            <a:ext cx="1450875" cy="2223575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019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1"/>
          <p:cNvSpPr txBox="1"/>
          <p:nvPr>
            <p:ph type="title"/>
          </p:nvPr>
        </p:nvSpPr>
        <p:spPr>
          <a:xfrm>
            <a:off x="684212" y="176590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SEQUENCE DIAGRAM</a:t>
            </a:r>
            <a:b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pic>
        <p:nvPicPr>
          <p:cNvPr id="231" name="Google Shape;23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54432" y="1274329"/>
            <a:ext cx="7683136" cy="5070869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019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2"/>
          <p:cNvSpPr txBox="1"/>
          <p:nvPr>
            <p:ph type="title"/>
          </p:nvPr>
        </p:nvSpPr>
        <p:spPr>
          <a:xfrm>
            <a:off x="684212" y="309336"/>
            <a:ext cx="8534400" cy="7529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EXPECTED CHALLENGES</a:t>
            </a:r>
            <a:endParaRPr/>
          </a:p>
        </p:txBody>
      </p:sp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684212" y="1567543"/>
            <a:ext cx="8534400" cy="20410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285750" lvl="0" marL="285750" rtl="0" algn="l">
              <a:spcBef>
                <a:spcPts val="40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Locating the entire corpus of M. Sholokhov.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Extracting Text from files.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Integration of existing Russian BERT tokenizer and model to the project.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3"/>
          <p:cNvSpPr txBox="1"/>
          <p:nvPr>
            <p:ph type="title"/>
          </p:nvPr>
        </p:nvSpPr>
        <p:spPr>
          <a:xfrm>
            <a:off x="684212" y="421517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TESTING PLAN</a:t>
            </a:r>
            <a:b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01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285750" lvl="0" marL="285750" rtl="0" algn="l">
              <a:spcBef>
                <a:spcPts val="40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Process Test: Well known author whose authorship is not debated.</a:t>
            </a:r>
            <a:endParaRPr sz="2000">
              <a:solidFill>
                <a:schemeClr val="lt1"/>
              </a:solidFill>
            </a:endParaRPr>
          </a:p>
          <a:p>
            <a:pPr indent="-275590" lvl="0" marL="28575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40"/>
              <a:buChar char="▶"/>
            </a:pPr>
            <a:r>
              <a:rPr lang="en-US">
                <a:solidFill>
                  <a:schemeClr val="lt1"/>
                </a:solidFill>
              </a:rPr>
              <a:t>4 Modules: Pre-Processing, Classification, DTW Calculation and Result Calculation.</a:t>
            </a:r>
            <a:endParaRPr>
              <a:solidFill>
                <a:schemeClr val="lt1"/>
              </a:solidFill>
            </a:endParaRPr>
          </a:p>
          <a:p>
            <a:pPr indent="-184150" lvl="0" marL="28575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4"/>
          <p:cNvSpPr txBox="1"/>
          <p:nvPr>
            <p:ph type="title"/>
          </p:nvPr>
        </p:nvSpPr>
        <p:spPr>
          <a:xfrm>
            <a:off x="684212" y="2582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TESTING PLAN</a:t>
            </a:r>
            <a:b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graphicFrame>
        <p:nvGraphicFramePr>
          <p:cNvPr id="249" name="Google Shape;249;p44"/>
          <p:cNvGraphicFramePr/>
          <p:nvPr/>
        </p:nvGraphicFramePr>
        <p:xfrm>
          <a:off x="3363236" y="12112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{F70A2624-9942-4FC1-97B6-22A9C9BE773B}</a:tableStyleId>
              </a:tblPr>
              <a:tblGrid>
                <a:gridCol w="377375"/>
                <a:gridCol w="2710000"/>
                <a:gridCol w="2378125"/>
              </a:tblGrid>
              <a:tr h="275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#</a:t>
                      </a:r>
                      <a:endParaRPr sz="1400" u="none" cap="none" strike="noStrike"/>
                    </a:p>
                  </a:txBody>
                  <a:tcPr marT="34575" marB="34575" marR="69150" marL="69150">
                    <a:solidFill>
                      <a:srgbClr val="49A8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Test Description</a:t>
                      </a:r>
                      <a:endParaRPr sz="1400" u="none" cap="none" strike="noStrike"/>
                    </a:p>
                  </a:txBody>
                  <a:tcPr marT="34575" marB="34575" marR="69150" marL="69150">
                    <a:solidFill>
                      <a:srgbClr val="49A8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Expected Outcome</a:t>
                      </a:r>
                      <a:endParaRPr sz="1400" u="none" cap="none" strike="noStrike"/>
                    </a:p>
                  </a:txBody>
                  <a:tcPr marT="34575" marB="34575" marR="69150" marL="69150">
                    <a:solidFill>
                      <a:srgbClr val="49A8E6"/>
                    </a:solidFill>
                  </a:tcPr>
                </a:tc>
              </a:tr>
              <a:tr h="463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1.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Russian text into the preprocessing module.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returns the preprocessed Russian text.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</a:tr>
              <a:tr h="651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2.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Hebrew text into the preprocessing module.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throws an exception asking only to enter Russian letters.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</a:tr>
              <a:tr h="651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3.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an empty string into the preprocessing module.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throws an exception asking to enter an input with letters.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</a:tr>
              <a:tr h="651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4.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an integer into the preprocessing module.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throws an exception asking to only enter Russian letters.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</a:tr>
              <a:tr h="651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5.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preprocessed Russian text into the </a:t>
                      </a: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classification</a:t>
                      </a: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module.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returns the token array, attention mask and token IDs.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</a:tr>
              <a:tr h="651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6.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unprocessed Russian text into the </a:t>
                      </a: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classification</a:t>
                      </a: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module.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throws an exception asking only to enter preprocessed Russian text.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</a:tr>
              <a:tr h="651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7.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an empty string into the </a:t>
                      </a: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classification</a:t>
                      </a: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module.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US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throws an exception asking only to not enter empty strings.</a:t>
                      </a:r>
                      <a:endParaRPr sz="1400" u="none" cap="none" strike="noStrike"/>
                    </a:p>
                  </a:txBody>
                  <a:tcPr marT="34575" marB="34575" marR="69150" marL="69150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5"/>
          <p:cNvSpPr txBox="1"/>
          <p:nvPr>
            <p:ph type="title"/>
          </p:nvPr>
        </p:nvSpPr>
        <p:spPr>
          <a:xfrm>
            <a:off x="684212" y="274561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TESTING PLAN</a:t>
            </a:r>
            <a:b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graphicFrame>
        <p:nvGraphicFramePr>
          <p:cNvPr id="255" name="Google Shape;255;p45"/>
          <p:cNvGraphicFramePr/>
          <p:nvPr/>
        </p:nvGraphicFramePr>
        <p:xfrm>
          <a:off x="3362221" y="111006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{F70A2624-9942-4FC1-97B6-22A9C9BE773B}</a:tableStyleId>
              </a:tblPr>
              <a:tblGrid>
                <a:gridCol w="500400"/>
                <a:gridCol w="2474175"/>
                <a:gridCol w="2492975"/>
              </a:tblGrid>
              <a:tr h="375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>
                          <a:solidFill>
                            <a:schemeClr val="lt1"/>
                          </a:solidFill>
                        </a:rPr>
                        <a:t>#</a:t>
                      </a:r>
                      <a:endParaRPr b="1" sz="17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8775" marB="48775" marR="9750" marL="0" anchor="ctr">
                    <a:solidFill>
                      <a:srgbClr val="49A8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>
                          <a:solidFill>
                            <a:schemeClr val="lt1"/>
                          </a:solidFill>
                        </a:rPr>
                        <a:t>Test Description</a:t>
                      </a:r>
                      <a:endParaRPr b="1" sz="17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8775" marB="48775" marR="9750" marL="0" anchor="ctr">
                    <a:solidFill>
                      <a:srgbClr val="49A8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700" u="none" cap="none" strike="noStrike">
                          <a:solidFill>
                            <a:schemeClr val="lt1"/>
                          </a:solidFill>
                        </a:rPr>
                        <a:t>Expected Outcome</a:t>
                      </a:r>
                      <a:endParaRPr b="1" sz="17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8775" marB="48775" marR="9750" marL="0" anchor="ctr">
                    <a:solidFill>
                      <a:srgbClr val="49A8E6"/>
                    </a:solidFill>
                  </a:tcPr>
                </a:tc>
              </a:tr>
              <a:tr h="703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chemeClr val="dk1"/>
                          </a:solidFill>
                        </a:rPr>
                        <a:t>8.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lang="en-US" sz="1300" u="none" cap="none" strike="noStrike">
                          <a:solidFill>
                            <a:schemeClr val="dk1"/>
                          </a:solidFill>
                        </a:rPr>
                        <a:t>Enter an integer into the </a:t>
                      </a:r>
                      <a:r>
                        <a:rPr lang="en-US" sz="1300" u="none" cap="none" strike="noStrike"/>
                        <a:t>classification </a:t>
                      </a:r>
                      <a:r>
                        <a:rPr b="0" lang="en-US" sz="1300" u="none" cap="none" strike="noStrike">
                          <a:solidFill>
                            <a:schemeClr val="dk1"/>
                          </a:solidFill>
                        </a:rPr>
                        <a:t>module.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lang="en-US" sz="1300" u="none" cap="none" strike="noStrike">
                          <a:solidFill>
                            <a:schemeClr val="dk1"/>
                          </a:solidFill>
                        </a:rPr>
                        <a:t>Module throws an exception asking only to enter preprocessed Russian text.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0"/>
                </a:tc>
              </a:tr>
              <a:tr h="703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chemeClr val="dk1"/>
                          </a:solidFill>
                        </a:rPr>
                        <a:t>9.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487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lang="en-US" sz="1300" u="none" cap="none" strike="noStrike">
                          <a:solidFill>
                            <a:schemeClr val="dk1"/>
                          </a:solidFill>
                        </a:rPr>
                        <a:t>Enter preprocessed Hebrew text into the </a:t>
                      </a:r>
                      <a:r>
                        <a:rPr lang="en-US" sz="1300" u="none" cap="none" strike="noStrike"/>
                        <a:t>classification</a:t>
                      </a:r>
                      <a:r>
                        <a:rPr b="0" lang="en-US" sz="1300" u="none" cap="none" strike="noStrike">
                          <a:solidFill>
                            <a:schemeClr val="dk1"/>
                          </a:solidFill>
                        </a:rPr>
                        <a:t> module.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487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lang="en-US" sz="1300" u="none" cap="none" strike="noStrike">
                          <a:solidFill>
                            <a:schemeClr val="dk1"/>
                          </a:solidFill>
                        </a:rPr>
                        <a:t>Module throws an exception asking only to enter preprocessed Russian text.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48775"/>
                </a:tc>
              </a:tr>
              <a:tr h="847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chemeClr val="dk1"/>
                          </a:solidFill>
                        </a:rPr>
                        <a:t>10.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Enter 2 Impostor different impostor names into the classification module.</a:t>
                      </a:r>
                      <a:endParaRPr sz="1300" u="none" cap="none" strike="noStrike"/>
                    </a:p>
                  </a:txBody>
                  <a:tcPr marT="48775" marB="48775" marR="9755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Module trains the model to distinguish between the two impostors and returns a positive message.</a:t>
                      </a:r>
                      <a:endParaRPr sz="1300" u="none" cap="none" strike="noStrike"/>
                    </a:p>
                  </a:txBody>
                  <a:tcPr marT="48775" marB="48775" marR="97550" marL="0"/>
                </a:tc>
              </a:tr>
              <a:tr h="51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chemeClr val="dk1"/>
                          </a:solidFill>
                        </a:rPr>
                        <a:t>11.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487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Enter the same impostor name into the classification module</a:t>
                      </a:r>
                      <a:endParaRPr sz="1300" u="none" cap="none" strike="noStrike"/>
                    </a:p>
                  </a:txBody>
                  <a:tcPr marT="48775" marB="48775" marR="97550" marL="487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Module throws an exception asking to use different impostors.</a:t>
                      </a:r>
                      <a:endParaRPr sz="1300" u="none" cap="none" strike="noStrike"/>
                    </a:p>
                  </a:txBody>
                  <a:tcPr marT="48775" marB="48775" marR="97550" marL="48775"/>
                </a:tc>
              </a:tr>
              <a:tr h="703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chemeClr val="dk1"/>
                          </a:solidFill>
                        </a:rPr>
                        <a:t>12.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Enter an impostor name whose texts are not in the system into the classification module.</a:t>
                      </a:r>
                      <a:endParaRPr sz="1300" u="none" cap="none" strike="noStrike"/>
                    </a:p>
                  </a:txBody>
                  <a:tcPr marT="48775" marB="48775" marR="9755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Module throws an exception saying it could not get the impostor texts.</a:t>
                      </a:r>
                      <a:endParaRPr sz="1300" u="none" cap="none" strike="noStrike"/>
                    </a:p>
                  </a:txBody>
                  <a:tcPr marT="48775" marB="48775" marR="97550" marL="0"/>
                </a:tc>
              </a:tr>
              <a:tr h="703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chemeClr val="dk1"/>
                          </a:solidFill>
                        </a:rPr>
                        <a:t>13.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487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lang="en-US" sz="1300" u="none" cap="none" strike="noStrike">
                          <a:solidFill>
                            <a:schemeClr val="dk1"/>
                          </a:solidFill>
                        </a:rPr>
                        <a:t>Enter 2 valid signals into the DTW Distance Calculation Module.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487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lang="en-US" sz="1300" u="none" cap="none" strike="noStrike">
                          <a:solidFill>
                            <a:schemeClr val="dk1"/>
                          </a:solidFill>
                        </a:rPr>
                        <a:t>Module returns a scalar representing the dtw distance of signal 1 to signal 2.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48775"/>
                </a:tc>
              </a:tr>
              <a:tr h="703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chemeClr val="dk1"/>
                          </a:solidFill>
                        </a:rPr>
                        <a:t>14.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lang="en-US" sz="1300" u="none" cap="none" strike="noStrike">
                          <a:solidFill>
                            <a:schemeClr val="dk1"/>
                          </a:solidFill>
                        </a:rPr>
                        <a:t>Enter 1 signal and 1 null into the DTW Distance Calculation Module.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lang="en-US" sz="1300" u="none" cap="none" strike="noStrike">
                          <a:solidFill>
                            <a:schemeClr val="dk1"/>
                          </a:solidFill>
                        </a:rPr>
                        <a:t>Module throws an exception asking to only enter a pair of 2 signals.</a:t>
                      </a:r>
                      <a:endParaRPr sz="13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8775" marB="48775" marR="97550" marL="0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6"/>
          <p:cNvSpPr txBox="1"/>
          <p:nvPr>
            <p:ph type="title"/>
          </p:nvPr>
        </p:nvSpPr>
        <p:spPr>
          <a:xfrm>
            <a:off x="684212" y="20108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TESTING PLAN</a:t>
            </a:r>
            <a:b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graphicFrame>
        <p:nvGraphicFramePr>
          <p:cNvPr id="261" name="Google Shape;261;p46"/>
          <p:cNvGraphicFramePr/>
          <p:nvPr/>
        </p:nvGraphicFramePr>
        <p:xfrm>
          <a:off x="3359679" y="109401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{F70A2624-9942-4FC1-97B6-22A9C9BE773B}</a:tableStyleId>
              </a:tblPr>
              <a:tblGrid>
                <a:gridCol w="452425"/>
                <a:gridCol w="2587325"/>
                <a:gridCol w="2432900"/>
              </a:tblGrid>
              <a:tr h="27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#</a:t>
                      </a:r>
                      <a:endParaRPr sz="1300" u="none" cap="none" strike="noStrike"/>
                    </a:p>
                  </a:txBody>
                  <a:tcPr marT="33075" marB="33075" marR="66175" marL="66175">
                    <a:solidFill>
                      <a:srgbClr val="49A8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Test Description</a:t>
                      </a:r>
                      <a:endParaRPr sz="1300" u="none" cap="none" strike="noStrike"/>
                    </a:p>
                  </a:txBody>
                  <a:tcPr marT="33075" marB="33075" marR="66175" marL="66175">
                    <a:solidFill>
                      <a:srgbClr val="49A8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Expected Outcome</a:t>
                      </a:r>
                      <a:endParaRPr sz="1300" u="none" cap="none" strike="noStrike"/>
                    </a:p>
                  </a:txBody>
                  <a:tcPr marT="33075" marB="33075" marR="66175" marL="66175">
                    <a:solidFill>
                      <a:srgbClr val="49A8E6"/>
                    </a:solidFill>
                  </a:tcPr>
                </a:tc>
              </a:tr>
              <a:tr h="656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15.</a:t>
                      </a:r>
                      <a:endParaRPr sz="14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a signal with a coordinate higher than 1 and 1 valid signal </a:t>
                      </a:r>
                      <a:r>
                        <a:rPr lang="en-U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into the DTW Distance Calculation Module.</a:t>
                      </a: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throws an exception mentioning that an entered signal has an invalid score.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</a:tr>
              <a:tr h="656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16.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2 strings into the DTW Distance Calculation Module.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throws an exception asking to only enter valid signals.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</a:tr>
              <a:tr h="46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17.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a valid distance matrix into the Anomaly Detection Module.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Anomaly Detection Module returns a valid array of labels.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</a:tr>
              <a:tr h="656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18.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an empty matrix </a:t>
                      </a:r>
                      <a:r>
                        <a:rPr lang="en-U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into the Anomaly Detection Module.</a:t>
                      </a: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throws an exception asking to only enter a matrix with data.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</a:tr>
              <a:tr h="656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19.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a string </a:t>
                      </a:r>
                      <a:r>
                        <a:rPr lang="en-U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into the Anomaly Detection Module.</a:t>
                      </a: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throws an exception asking to only enter a valid distance matrix.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</a:tr>
              <a:tr h="46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20.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a valid label matrix </a:t>
                      </a:r>
                      <a:r>
                        <a:rPr lang="en-U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into the Result Calculation Module.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returns a valid array of labels.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</a:tr>
              <a:tr h="656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21.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an empty matrix </a:t>
                      </a:r>
                      <a:r>
                        <a:rPr lang="en-U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into the Result Calculation Module</a:t>
                      </a: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throws an exception asking to only enter a matrix with data.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</a:tr>
              <a:tr h="656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n-US" sz="1300" u="none" cap="none" strike="noStrike"/>
                        <a:t>22.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Enter a string </a:t>
                      </a:r>
                      <a:r>
                        <a:rPr lang="en-US" sz="13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into the Result Calculation Module</a:t>
                      </a: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0" i="0" lang="en-US" sz="13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Module throws an exception asking to only enter a valid labeling matrix.</a:t>
                      </a:r>
                      <a:endParaRPr sz="1300" u="none" cap="none" strike="noStrike"/>
                    </a:p>
                  </a:txBody>
                  <a:tcPr marT="33075" marB="33075" marR="66175" marL="6617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7"/>
          <p:cNvSpPr txBox="1"/>
          <p:nvPr>
            <p:ph type="title"/>
          </p:nvPr>
        </p:nvSpPr>
        <p:spPr>
          <a:xfrm>
            <a:off x="1828800" y="2675466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THANK YOU FOR YOUR ATTENTION!</a:t>
            </a:r>
            <a:b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"/>
          <p:cNvSpPr txBox="1"/>
          <p:nvPr>
            <p:ph type="title"/>
          </p:nvPr>
        </p:nvSpPr>
        <p:spPr>
          <a:xfrm>
            <a:off x="684212" y="486833"/>
            <a:ext cx="8534400" cy="9337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>
                <a:latin typeface="Arial"/>
                <a:ea typeface="Arial"/>
                <a:cs typeface="Arial"/>
                <a:sym typeface="Arial"/>
              </a:rPr>
              <a:t>INSPIRATION</a:t>
            </a:r>
            <a:endParaRPr/>
          </a:p>
        </p:txBody>
      </p:sp>
      <p:sp>
        <p:nvSpPr>
          <p:cNvPr id="150" name="Google Shape;150;p6"/>
          <p:cNvSpPr txBox="1"/>
          <p:nvPr>
            <p:ph idx="1" type="body"/>
          </p:nvPr>
        </p:nvSpPr>
        <p:spPr>
          <a:xfrm>
            <a:off x="684212" y="1224643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42900" lvl="0" marL="571500" rtl="0" algn="l">
              <a:spcBef>
                <a:spcPts val="0"/>
              </a:spcBef>
              <a:spcAft>
                <a:spcPts val="0"/>
              </a:spcAft>
              <a:buSzPts val="1800"/>
              <a:buChar char="▶"/>
            </a:pPr>
            <a:r>
              <a:rPr lang="en-US">
                <a:solidFill>
                  <a:schemeClr val="lt1"/>
                </a:solidFill>
              </a:rPr>
              <a:t>Inspired by the method presented in the paper “Comprehension of the Shakespeare Authorship question through deep impostor approach” presented by Avros Renata and Zeev Volkovich.</a:t>
            </a:r>
            <a:endParaRPr/>
          </a:p>
          <a:p>
            <a:pPr indent="-101600" lvl="0" marL="228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184150" lvl="0" marL="285750" rtl="0" algn="l"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184150" lvl="0" marL="28575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>
            <p:ph type="title"/>
          </p:nvPr>
        </p:nvSpPr>
        <p:spPr>
          <a:xfrm>
            <a:off x="684212" y="136805"/>
            <a:ext cx="8534400" cy="150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</p:txBody>
      </p:sp>
      <p:sp>
        <p:nvSpPr>
          <p:cNvPr id="156" name="Google Shape;156;p8"/>
          <p:cNvSpPr txBox="1"/>
          <p:nvPr>
            <p:ph idx="1" type="body"/>
          </p:nvPr>
        </p:nvSpPr>
        <p:spPr>
          <a:xfrm>
            <a:off x="684212" y="949067"/>
            <a:ext cx="8534400" cy="36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u="sng">
                <a:solidFill>
                  <a:schemeClr val="lt1"/>
                </a:solidFill>
              </a:rPr>
              <a:t>Mikhail Sholokhov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lt1"/>
                </a:solidFill>
              </a:rPr>
              <a:t>The authorship debate surrounding the book of “And quiet flows the Don” of Mikhail Sholokhov.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u="sng">
                <a:solidFill>
                  <a:schemeClr val="lt1"/>
                </a:solidFill>
              </a:rPr>
              <a:t>And Quiet Flows the Don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u="sng">
              <a:solidFill>
                <a:schemeClr val="lt1"/>
              </a:solidFill>
            </a:endParaRPr>
          </a:p>
          <a:p>
            <a:pPr indent="-342900" lvl="0" marL="5715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▶"/>
            </a:pPr>
            <a:r>
              <a:rPr lang="en-US">
                <a:solidFill>
                  <a:schemeClr val="lt1"/>
                </a:solidFill>
              </a:rPr>
              <a:t>Winner of the Stalin Prize, 1941.</a:t>
            </a:r>
            <a:endParaRPr/>
          </a:p>
          <a:p>
            <a:pPr indent="-342900" lvl="0" marL="5715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▶"/>
            </a:pPr>
            <a:r>
              <a:rPr lang="en-US">
                <a:solidFill>
                  <a:schemeClr val="lt1"/>
                </a:solidFill>
              </a:rPr>
              <a:t>Winner of the Nobel Prize in Literature, 1965.</a:t>
            </a:r>
            <a:endParaRPr/>
          </a:p>
        </p:txBody>
      </p:sp>
      <p:pic>
        <p:nvPicPr>
          <p:cNvPr descr="Sholokhov in 1960" id="157" name="Google Shape;15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9754" y="2680516"/>
            <a:ext cx="2672426" cy="3884566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020"/>
              </a:srgbClr>
            </a:outerShdw>
          </a:effectLst>
        </p:spPr>
      </p:pic>
      <p:pic>
        <p:nvPicPr>
          <p:cNvPr id="158" name="Google Shape;15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74787" y="3808955"/>
            <a:ext cx="1587015" cy="2598497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02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2"/>
          <p:cNvSpPr txBox="1"/>
          <p:nvPr>
            <p:ph type="title"/>
          </p:nvPr>
        </p:nvSpPr>
        <p:spPr>
          <a:xfrm>
            <a:off x="684212" y="519489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RESEARCH DESCRIPTION</a:t>
            </a:r>
            <a:b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sp>
        <p:nvSpPr>
          <p:cNvPr id="164" name="Google Shape;164;p32"/>
          <p:cNvSpPr txBox="1"/>
          <p:nvPr>
            <p:ph idx="1" type="body"/>
          </p:nvPr>
        </p:nvSpPr>
        <p:spPr>
          <a:xfrm>
            <a:off x="684212" y="1216178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Our method is composed of several machine learning approaches:</a:t>
            </a:r>
            <a:endParaRPr/>
          </a:p>
          <a:p>
            <a:pPr indent="-342900" lvl="0" marL="450850" rtl="0" algn="l">
              <a:spcBef>
                <a:spcPts val="0"/>
              </a:spcBef>
              <a:spcAft>
                <a:spcPts val="0"/>
              </a:spcAft>
              <a:buSzPts val="1900"/>
              <a:buChar char="▶"/>
            </a:pPr>
            <a:r>
              <a:rPr lang="en-US">
                <a:solidFill>
                  <a:schemeClr val="lt1"/>
                </a:solidFill>
              </a:rPr>
              <a:t>BERT</a:t>
            </a:r>
            <a:endParaRPr/>
          </a:p>
          <a:p>
            <a:pPr indent="-342900" lvl="0" marL="450850" rtl="0" algn="l">
              <a:spcBef>
                <a:spcPts val="0"/>
              </a:spcBef>
              <a:spcAft>
                <a:spcPts val="0"/>
              </a:spcAft>
              <a:buSzPts val="1900"/>
              <a:buChar char="▶"/>
            </a:pPr>
            <a:r>
              <a:rPr lang="en-US">
                <a:solidFill>
                  <a:schemeClr val="lt1"/>
                </a:solidFill>
              </a:rPr>
              <a:t>Neural Networks</a:t>
            </a:r>
            <a:endParaRPr/>
          </a:p>
          <a:p>
            <a:pPr indent="-342900" lvl="0" marL="450850" rtl="0" algn="l">
              <a:spcBef>
                <a:spcPts val="0"/>
              </a:spcBef>
              <a:spcAft>
                <a:spcPts val="0"/>
              </a:spcAft>
              <a:buSzPts val="1900"/>
              <a:buChar char="▶"/>
            </a:pPr>
            <a:r>
              <a:rPr lang="en-US">
                <a:solidFill>
                  <a:schemeClr val="lt1"/>
                </a:solidFill>
              </a:rPr>
              <a:t>Isolation Forest</a:t>
            </a:r>
            <a:endParaRPr/>
          </a:p>
          <a:p>
            <a:pPr indent="-342900" lvl="0" marL="450850" rtl="0" algn="l">
              <a:spcBef>
                <a:spcPts val="0"/>
              </a:spcBef>
              <a:spcAft>
                <a:spcPts val="0"/>
              </a:spcAft>
              <a:buSzPts val="1900"/>
              <a:buChar char="▶"/>
            </a:pPr>
            <a:r>
              <a:rPr lang="en-US">
                <a:solidFill>
                  <a:schemeClr val="lt1"/>
                </a:solidFill>
              </a:rPr>
              <a:t>Clustering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/>
          <p:nvPr>
            <p:ph type="title"/>
          </p:nvPr>
        </p:nvSpPr>
        <p:spPr>
          <a:xfrm>
            <a:off x="684212" y="421518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IMPOSTORS AND TARGET TEXTS</a:t>
            </a:r>
            <a:b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sp>
        <p:nvSpPr>
          <p:cNvPr id="170" name="Google Shape;170;p33"/>
          <p:cNvSpPr txBox="1"/>
          <p:nvPr>
            <p:ph idx="1" type="body"/>
          </p:nvPr>
        </p:nvSpPr>
        <p:spPr>
          <a:xfrm>
            <a:off x="684212" y="1175051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lt1"/>
                </a:solidFill>
              </a:rPr>
              <a:t>The process starts with 2 groups of texts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▶"/>
            </a:pPr>
            <a:r>
              <a:rPr lang="en-US">
                <a:solidFill>
                  <a:schemeClr val="lt1"/>
                </a:solidFill>
              </a:rPr>
              <a:t>Impostor Texts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▶"/>
            </a:pPr>
            <a:r>
              <a:rPr lang="en-US">
                <a:solidFill>
                  <a:schemeClr val="lt1"/>
                </a:solidFill>
              </a:rPr>
              <a:t>Target Texts</a:t>
            </a:r>
            <a:endParaRPr/>
          </a:p>
          <a:p>
            <a:pPr indent="0" lvl="0" marL="11430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lt1"/>
                </a:solidFill>
              </a:rPr>
              <a:t>Iteration on every pair of impostors.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4"/>
          <p:cNvSpPr txBox="1"/>
          <p:nvPr>
            <p:ph type="title"/>
          </p:nvPr>
        </p:nvSpPr>
        <p:spPr>
          <a:xfrm>
            <a:off x="682624" y="42144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SEGMENTATION AND </a:t>
            </a: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RUSSIAN TEXT PRE-PROCESSING </a:t>
            </a:r>
            <a:endParaRPr/>
          </a:p>
        </p:txBody>
      </p:sp>
      <p:pic>
        <p:nvPicPr>
          <p:cNvPr id="176" name="Google Shape;17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625" y="2103348"/>
            <a:ext cx="5086500" cy="3960800"/>
          </a:xfrm>
          <a:prstGeom prst="rect">
            <a:avLst/>
          </a:prstGeom>
          <a:noFill/>
          <a:ln>
            <a:noFill/>
          </a:ln>
          <a:effectLst>
            <a:outerShdw blurRad="342900" rotWithShape="0" algn="bl" dir="5400000" dist="152400">
              <a:srgbClr val="000000">
                <a:alpha val="50000"/>
              </a:srgbClr>
            </a:outerShdw>
          </a:effectLst>
        </p:spPr>
      </p:pic>
      <p:pic>
        <p:nvPicPr>
          <p:cNvPr id="177" name="Google Shape;17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7200" y="2103350"/>
            <a:ext cx="5856575" cy="1004925"/>
          </a:xfrm>
          <a:prstGeom prst="rect">
            <a:avLst/>
          </a:prstGeom>
          <a:noFill/>
          <a:ln>
            <a:noFill/>
          </a:ln>
          <a:effectLst>
            <a:outerShdw blurRad="314325" rotWithShape="0" algn="bl" dir="5400000" dist="762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5"/>
          <p:cNvSpPr txBox="1"/>
          <p:nvPr>
            <p:ph type="title"/>
          </p:nvPr>
        </p:nvSpPr>
        <p:spPr>
          <a:xfrm>
            <a:off x="684212" y="331711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FINE TUNING</a:t>
            </a:r>
            <a:endParaRPr/>
          </a:p>
        </p:txBody>
      </p:sp>
      <p:sp>
        <p:nvSpPr>
          <p:cNvPr id="183" name="Google Shape;183;p35"/>
          <p:cNvSpPr txBox="1"/>
          <p:nvPr>
            <p:ph idx="1" type="body"/>
          </p:nvPr>
        </p:nvSpPr>
        <p:spPr>
          <a:xfrm>
            <a:off x="684212" y="-81643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 sz="2000">
                <a:solidFill>
                  <a:schemeClr val="lt1"/>
                </a:solidFill>
              </a:rPr>
              <a:t>The model consists of a pre-trained BERT and a CNN appended to it.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 sz="2000">
                <a:solidFill>
                  <a:schemeClr val="lt1"/>
                </a:solidFill>
              </a:rPr>
              <a:t>it is trained to distinguish between the impostors selected for the current iteration.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4150" lvl="0" marL="28575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84" name="Google Shape;184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7437" y="3946978"/>
            <a:ext cx="7477125" cy="1714500"/>
          </a:xfrm>
          <a:prstGeom prst="rect">
            <a:avLst/>
          </a:prstGeom>
          <a:noFill/>
          <a:ln>
            <a:noFill/>
          </a:ln>
          <a:effectLst>
            <a:outerShdw blurRad="400050" rotWithShape="0" algn="bl" dir="5400000" dist="952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6"/>
          <p:cNvSpPr txBox="1"/>
          <p:nvPr>
            <p:ph type="title"/>
          </p:nvPr>
        </p:nvSpPr>
        <p:spPr>
          <a:xfrm>
            <a:off x="684212" y="275557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DOCUMENT TO SIGNAL CONVERSION</a:t>
            </a:r>
            <a:b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pic>
        <p:nvPicPr>
          <p:cNvPr id="190" name="Google Shape;19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57771" y="3254223"/>
            <a:ext cx="6199072" cy="3248354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019"/>
              </a:srgbClr>
            </a:outerShdw>
          </a:effectLst>
        </p:spPr>
      </p:pic>
      <p:sp>
        <p:nvSpPr>
          <p:cNvPr id="191" name="Google Shape;191;p36"/>
          <p:cNvSpPr txBox="1"/>
          <p:nvPr>
            <p:ph idx="1" type="body"/>
          </p:nvPr>
        </p:nvSpPr>
        <p:spPr>
          <a:xfrm>
            <a:off x="684212" y="1400672"/>
            <a:ext cx="8534400" cy="2162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After the model has been fine tuned, each target text segment is labeled using it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Each k segments are average into a chunk score.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Chunk scores are concatenated to form a signal.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>
                <a:solidFill>
                  <a:schemeClr val="lt1"/>
                </a:solidFill>
              </a:rPr>
              <a:t>Signals are saved.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7"/>
          <p:cNvSpPr txBox="1"/>
          <p:nvPr>
            <p:ph type="title"/>
          </p:nvPr>
        </p:nvSpPr>
        <p:spPr>
          <a:xfrm>
            <a:off x="684211" y="440133"/>
            <a:ext cx="10958059" cy="11047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DYNAMIC TIME WARPING DISTANCE</a:t>
            </a:r>
            <a:br>
              <a:rPr lang="en-US"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sp>
        <p:nvSpPr>
          <p:cNvPr id="197" name="Google Shape;197;p37"/>
          <p:cNvSpPr txBox="1"/>
          <p:nvPr>
            <p:ph idx="1" type="body"/>
          </p:nvPr>
        </p:nvSpPr>
        <p:spPr>
          <a:xfrm>
            <a:off x="684211" y="1389744"/>
            <a:ext cx="11235645" cy="11248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en-US" sz="2000">
                <a:solidFill>
                  <a:schemeClr val="lt1"/>
                </a:solidFill>
              </a:rPr>
              <a:t>After all target texts are turned to signals, a distance matrix is formed by the calculation of the DTW distance from each signal to all the other signals.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63633" y="2741688"/>
            <a:ext cx="4876800" cy="3581400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019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ce">
  <a:themeElements>
    <a:clrScheme name="Slice">
      <a:dk1>
        <a:srgbClr val="000000"/>
      </a:dk1>
      <a:lt1>
        <a:srgbClr val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2025-06-03T09:31:37Z</dcterms:created>
  <dc:creator>דניאל פלדמן</dc:creator>
</cp:coreProperties>
</file>